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19"/>
  </p:notesMasterIdLst>
  <p:sldIdLst>
    <p:sldId id="282" r:id="rId5"/>
    <p:sldId id="257" r:id="rId6"/>
    <p:sldId id="273" r:id="rId7"/>
    <p:sldId id="259" r:id="rId8"/>
    <p:sldId id="260" r:id="rId9"/>
    <p:sldId id="261" r:id="rId10"/>
    <p:sldId id="262" r:id="rId11"/>
    <p:sldId id="263" r:id="rId12"/>
    <p:sldId id="264" r:id="rId13"/>
    <p:sldId id="266" r:id="rId14"/>
    <p:sldId id="268" r:id="rId15"/>
    <p:sldId id="269" r:id="rId16"/>
    <p:sldId id="271" r:id="rId17"/>
    <p:sldId id="272" r:id="rId18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3" roundtripDataSignature="AMtx7misuucUypJ5Zc1S/RwidZtCg4NG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6C6C"/>
    <a:srgbClr val="84D0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D9DBC9-C3A6-29CF-ECE9-F05AD293C2F6}" v="29" dt="2024-10-20T12:26:19.392"/>
    <p1510:client id="{42E36E5E-630C-FE8D-E627-6E6D8045A127}" v="66" dt="2024-10-20T16:20:26.285"/>
    <p1510:client id="{53B8C6A4-2933-090F-DFA3-CECFF9A86EF0}" v="29" dt="2024-10-20T11:59:17.963"/>
    <p1510:client id="{6ACF44B4-3D3A-21E1-AC73-1C03905156D5}" v="10" dt="2024-10-20T16:02:45.114"/>
    <p1510:client id="{6F487B63-20F7-7996-A3B8-6DF84E21B041}" v="6" dt="2024-10-21T04:30:36.527"/>
    <p1510:client id="{B739C337-19CA-D992-EACB-144E1F038697}" v="22" dt="2024-10-21T08:04:45.8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778" y="48"/>
      </p:cViewPr>
      <p:guideLst>
        <p:guide orient="horz" pos="2160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customschemas.google.com/relationships/presentationmetadata" Target="metadata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2ab8e2070f6_1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g2ab8e2070f6_1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2abe2a6a22e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2abe2a6a22e_4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96006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8"/>
          <p:cNvSpPr txBox="1">
            <a:spLocks noGrp="1"/>
          </p:cNvSpPr>
          <p:nvPr>
            <p:ph type="dt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8"/>
          <p:cNvSpPr txBox="1">
            <a:spLocks noGrp="1"/>
          </p:cNvSpPr>
          <p:nvPr>
            <p:ph type="ft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8"/>
          <p:cNvSpPr txBox="1">
            <a:spLocks noGrp="1"/>
          </p:cNvSpPr>
          <p:nvPr>
            <p:ph type="sldNum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8"/>
          <p:cNvSpPr txBox="1">
            <a:spLocks noGrp="1"/>
          </p:cNvSpPr>
          <p:nvPr>
            <p:ph type="title"/>
          </p:nvPr>
        </p:nvSpPr>
        <p:spPr>
          <a:xfrm rot="5400000">
            <a:off x="10700147" y="2934892"/>
            <a:ext cx="8717757" cy="3943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8"/>
          <p:cNvSpPr txBox="1">
            <a:spLocks noGrp="1"/>
          </p:cNvSpPr>
          <p:nvPr>
            <p:ph type="body" idx="1"/>
          </p:nvPr>
        </p:nvSpPr>
        <p:spPr>
          <a:xfrm rot="5400000">
            <a:off x="2699146" y="-894158"/>
            <a:ext cx="8717757" cy="1160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8"/>
          <p:cNvSpPr txBox="1">
            <a:spLocks noGrp="1"/>
          </p:cNvSpPr>
          <p:nvPr>
            <p:ph type="dt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8"/>
          <p:cNvSpPr txBox="1">
            <a:spLocks noGrp="1"/>
          </p:cNvSpPr>
          <p:nvPr>
            <p:ph type="ft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8"/>
          <p:cNvSpPr txBox="1">
            <a:spLocks noGrp="1"/>
          </p:cNvSpPr>
          <p:nvPr>
            <p:ph type="sldNum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0"/>
          <p:cNvSpPr txBox="1"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0"/>
          <p:cNvSpPr txBox="1"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20"/>
          <p:cNvSpPr txBox="1">
            <a:spLocks noGrp="1"/>
          </p:cNvSpPr>
          <p:nvPr>
            <p:ph type="dt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0"/>
          <p:cNvSpPr txBox="1">
            <a:spLocks noGrp="1"/>
          </p:cNvSpPr>
          <p:nvPr>
            <p:ph type="ft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0"/>
          <p:cNvSpPr txBox="1">
            <a:spLocks noGrp="1"/>
          </p:cNvSpPr>
          <p:nvPr>
            <p:ph type="sldNum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1"/>
          <p:cNvSpPr txBox="1">
            <a:spLocks noGrp="1"/>
          </p:cNvSpPr>
          <p:nvPr>
            <p:ph type="title"/>
          </p:nvPr>
        </p:nvSpPr>
        <p:spPr>
          <a:xfrm>
            <a:off x="1247775" y="2564608"/>
            <a:ext cx="15773400" cy="4279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Calibri"/>
              <a:buNone/>
              <a:defRPr sz="9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1"/>
          <p:cNvSpPr txBox="1">
            <a:spLocks noGrp="1"/>
          </p:cNvSpPr>
          <p:nvPr>
            <p:ph type="body" idx="1"/>
          </p:nvPr>
        </p:nvSpPr>
        <p:spPr>
          <a:xfrm>
            <a:off x="1247775" y="6884195"/>
            <a:ext cx="15773400" cy="22502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888888"/>
              </a:buClr>
              <a:buSzPts val="3600"/>
              <a:buNone/>
              <a:defRPr sz="36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3000"/>
              <a:buNone/>
              <a:defRPr sz="3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 sz="27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21"/>
          <p:cNvSpPr txBox="1">
            <a:spLocks noGrp="1"/>
          </p:cNvSpPr>
          <p:nvPr>
            <p:ph type="dt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1"/>
          <p:cNvSpPr txBox="1">
            <a:spLocks noGrp="1"/>
          </p:cNvSpPr>
          <p:nvPr>
            <p:ph type="ft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1"/>
          <p:cNvSpPr txBox="1">
            <a:spLocks noGrp="1"/>
          </p:cNvSpPr>
          <p:nvPr>
            <p:ph type="sldNum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2"/>
          <p:cNvSpPr txBox="1"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2"/>
          <p:cNvSpPr txBox="1">
            <a:spLocks noGrp="1"/>
          </p:cNvSpPr>
          <p:nvPr>
            <p:ph type="body" idx="1"/>
          </p:nvPr>
        </p:nvSpPr>
        <p:spPr>
          <a:xfrm>
            <a:off x="1257300" y="2738438"/>
            <a:ext cx="7772400" cy="6527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22"/>
          <p:cNvSpPr txBox="1">
            <a:spLocks noGrp="1"/>
          </p:cNvSpPr>
          <p:nvPr>
            <p:ph type="body" idx="2"/>
          </p:nvPr>
        </p:nvSpPr>
        <p:spPr>
          <a:xfrm>
            <a:off x="9258300" y="2738438"/>
            <a:ext cx="7772400" cy="6527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22"/>
          <p:cNvSpPr txBox="1">
            <a:spLocks noGrp="1"/>
          </p:cNvSpPr>
          <p:nvPr>
            <p:ph type="dt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2"/>
          <p:cNvSpPr txBox="1">
            <a:spLocks noGrp="1"/>
          </p:cNvSpPr>
          <p:nvPr>
            <p:ph type="ft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sldNum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3"/>
          <p:cNvSpPr txBox="1">
            <a:spLocks noGrp="1"/>
          </p:cNvSpPr>
          <p:nvPr>
            <p:ph type="title"/>
          </p:nvPr>
        </p:nvSpPr>
        <p:spPr>
          <a:xfrm>
            <a:off x="1259682" y="547688"/>
            <a:ext cx="15773400" cy="1988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body" idx="1"/>
          </p:nvPr>
        </p:nvSpPr>
        <p:spPr>
          <a:xfrm>
            <a:off x="1259683" y="2521745"/>
            <a:ext cx="7736681" cy="1235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/>
            </a:lvl1pPr>
            <a:lvl2pPr marL="914400" lvl="1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b="1"/>
            </a:lvl2pPr>
            <a:lvl3pPr marL="1371600" lvl="2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3pPr>
            <a:lvl4pPr marL="1828800" lvl="3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4pPr>
            <a:lvl5pPr marL="2286000" lvl="4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9pPr>
          </a:lstStyle>
          <a:p>
            <a:endParaRPr/>
          </a:p>
        </p:txBody>
      </p:sp>
      <p:sp>
        <p:nvSpPr>
          <p:cNvPr id="43" name="Google Shape;43;p23"/>
          <p:cNvSpPr txBox="1">
            <a:spLocks noGrp="1"/>
          </p:cNvSpPr>
          <p:nvPr>
            <p:ph type="body" idx="2"/>
          </p:nvPr>
        </p:nvSpPr>
        <p:spPr>
          <a:xfrm>
            <a:off x="1259683" y="3757613"/>
            <a:ext cx="7736681" cy="5526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3"/>
          <p:cNvSpPr txBox="1">
            <a:spLocks noGrp="1"/>
          </p:cNvSpPr>
          <p:nvPr>
            <p:ph type="body" idx="3"/>
          </p:nvPr>
        </p:nvSpPr>
        <p:spPr>
          <a:xfrm>
            <a:off x="9258300" y="2521745"/>
            <a:ext cx="7774782" cy="1235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/>
            </a:lvl1pPr>
            <a:lvl2pPr marL="914400" lvl="1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b="1"/>
            </a:lvl2pPr>
            <a:lvl3pPr marL="1371600" lvl="2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3pPr>
            <a:lvl4pPr marL="1828800" lvl="3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4pPr>
            <a:lvl5pPr marL="2286000" lvl="4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9pPr>
          </a:lstStyle>
          <a:p>
            <a:endParaRPr/>
          </a:p>
        </p:txBody>
      </p:sp>
      <p:sp>
        <p:nvSpPr>
          <p:cNvPr id="45" name="Google Shape;45;p23"/>
          <p:cNvSpPr txBox="1">
            <a:spLocks noGrp="1"/>
          </p:cNvSpPr>
          <p:nvPr>
            <p:ph type="body" idx="4"/>
          </p:nvPr>
        </p:nvSpPr>
        <p:spPr>
          <a:xfrm>
            <a:off x="9258300" y="3757613"/>
            <a:ext cx="7774782" cy="5526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3"/>
          <p:cNvSpPr txBox="1">
            <a:spLocks noGrp="1"/>
          </p:cNvSpPr>
          <p:nvPr>
            <p:ph type="dt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ft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sldNum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4"/>
          <p:cNvSpPr txBox="1"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4"/>
          <p:cNvSpPr txBox="1">
            <a:spLocks noGrp="1"/>
          </p:cNvSpPr>
          <p:nvPr>
            <p:ph type="dt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ft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4"/>
          <p:cNvSpPr txBox="1">
            <a:spLocks noGrp="1"/>
          </p:cNvSpPr>
          <p:nvPr>
            <p:ph type="sldNum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5"/>
          <p:cNvSpPr txBox="1">
            <a:spLocks noGrp="1"/>
          </p:cNvSpPr>
          <p:nvPr>
            <p:ph type="body" idx="1"/>
          </p:nvPr>
        </p:nvSpPr>
        <p:spPr>
          <a:xfrm>
            <a:off x="7774782" y="1481138"/>
            <a:ext cx="9258300" cy="7310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334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1pPr>
            <a:lvl2pPr marL="914400" lvl="1" indent="-4953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200"/>
              <a:buChar char="•"/>
              <a:defRPr sz="4200"/>
            </a:lvl2pPr>
            <a:lvl3pPr marL="1371600" lvl="2" indent="-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3pPr>
            <a:lvl4pPr marL="1828800" lvl="3" indent="-4191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4pPr>
            <a:lvl5pPr marL="2286000" lvl="4" indent="-4191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5pPr>
            <a:lvl6pPr marL="2743200" lvl="5" indent="-4191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6pPr>
            <a:lvl7pPr marL="3200400" lvl="6" indent="-4191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7pPr>
            <a:lvl8pPr marL="3657600" lvl="7" indent="-4191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8pPr>
            <a:lvl9pPr marL="4114800" lvl="8" indent="-4191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9pPr>
          </a:lstStyle>
          <a:p>
            <a:endParaRPr/>
          </a:p>
        </p:txBody>
      </p:sp>
      <p:sp>
        <p:nvSpPr>
          <p:cNvPr id="57" name="Google Shape;57;p25"/>
          <p:cNvSpPr txBox="1">
            <a:spLocks noGrp="1"/>
          </p:cNvSpPr>
          <p:nvPr>
            <p:ph type="body" idx="2"/>
          </p:nvPr>
        </p:nvSpPr>
        <p:spPr>
          <a:xfrm>
            <a:off x="1259683" y="3086100"/>
            <a:ext cx="5898356" cy="5717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marL="1371600" lvl="2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marL="1828800" lvl="3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marL="2286000" lvl="4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58" name="Google Shape;58;p25"/>
          <p:cNvSpPr txBox="1">
            <a:spLocks noGrp="1"/>
          </p:cNvSpPr>
          <p:nvPr>
            <p:ph type="dt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5"/>
          <p:cNvSpPr txBox="1">
            <a:spLocks noGrp="1"/>
          </p:cNvSpPr>
          <p:nvPr>
            <p:ph type="ft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5"/>
          <p:cNvSpPr txBox="1">
            <a:spLocks noGrp="1"/>
          </p:cNvSpPr>
          <p:nvPr>
            <p:ph type="sldNum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6"/>
          <p:cNvSpPr txBox="1"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6"/>
          <p:cNvSpPr>
            <a:spLocks noGrp="1"/>
          </p:cNvSpPr>
          <p:nvPr>
            <p:ph type="pic" idx="2"/>
          </p:nvPr>
        </p:nvSpPr>
        <p:spPr>
          <a:xfrm>
            <a:off x="7774782" y="1481138"/>
            <a:ext cx="9258300" cy="7310438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6"/>
          <p:cNvSpPr txBox="1">
            <a:spLocks noGrp="1"/>
          </p:cNvSpPr>
          <p:nvPr>
            <p:ph type="body" idx="1"/>
          </p:nvPr>
        </p:nvSpPr>
        <p:spPr>
          <a:xfrm>
            <a:off x="1259683" y="3086100"/>
            <a:ext cx="5898356" cy="5717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marL="1371600" lvl="2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marL="1828800" lvl="3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marL="2286000" lvl="4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65" name="Google Shape;65;p26"/>
          <p:cNvSpPr txBox="1">
            <a:spLocks noGrp="1"/>
          </p:cNvSpPr>
          <p:nvPr>
            <p:ph type="dt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6"/>
          <p:cNvSpPr txBox="1">
            <a:spLocks noGrp="1"/>
          </p:cNvSpPr>
          <p:nvPr>
            <p:ph type="ft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6"/>
          <p:cNvSpPr txBox="1">
            <a:spLocks noGrp="1"/>
          </p:cNvSpPr>
          <p:nvPr>
            <p:ph type="sldNum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7"/>
          <p:cNvSpPr txBox="1"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7"/>
          <p:cNvSpPr txBox="1">
            <a:spLocks noGrp="1"/>
          </p:cNvSpPr>
          <p:nvPr>
            <p:ph type="body" idx="1"/>
          </p:nvPr>
        </p:nvSpPr>
        <p:spPr>
          <a:xfrm rot="5400000">
            <a:off x="5880497" y="-1884758"/>
            <a:ext cx="6527007" cy="1577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7"/>
          <p:cNvSpPr txBox="1">
            <a:spLocks noGrp="1"/>
          </p:cNvSpPr>
          <p:nvPr>
            <p:ph type="dt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7"/>
          <p:cNvSpPr txBox="1">
            <a:spLocks noGrp="1"/>
          </p:cNvSpPr>
          <p:nvPr>
            <p:ph type="ft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7"/>
          <p:cNvSpPr txBox="1">
            <a:spLocks noGrp="1"/>
          </p:cNvSpPr>
          <p:nvPr>
            <p:ph type="sldNum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Calibri"/>
              <a:buNone/>
              <a:defRPr sz="6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9530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sz="4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572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19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7"/>
          <p:cNvSpPr txBox="1">
            <a:spLocks noGrp="1"/>
          </p:cNvSpPr>
          <p:nvPr>
            <p:ph type="dt" idx="10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7"/>
          <p:cNvSpPr txBox="1">
            <a:spLocks noGrp="1"/>
          </p:cNvSpPr>
          <p:nvPr>
            <p:ph type="ftr" idx="11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7"/>
          <p:cNvSpPr txBox="1">
            <a:spLocks noGrp="1"/>
          </p:cNvSpPr>
          <p:nvPr>
            <p:ph type="sldNum" idx="12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9791909-1FBB-1725-707F-ADD99366B2F1}"/>
              </a:ext>
            </a:extLst>
          </p:cNvPr>
          <p:cNvSpPr/>
          <p:nvPr/>
        </p:nvSpPr>
        <p:spPr>
          <a:xfrm>
            <a:off x="10096705" y="-2494"/>
            <a:ext cx="8190047" cy="10289493"/>
          </a:xfrm>
          <a:prstGeom prst="rect">
            <a:avLst/>
          </a:prstGeom>
          <a:solidFill>
            <a:srgbClr val="206C6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/>
          </a:p>
        </p:txBody>
      </p:sp>
      <p:pic>
        <p:nvPicPr>
          <p:cNvPr id="6" name="Picture 5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F546840E-53CE-A79F-6A6F-0CEDEE541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353" y="3253657"/>
            <a:ext cx="9144000" cy="2270064"/>
          </a:xfrm>
          <a:prstGeom prst="rect">
            <a:avLst/>
          </a:prstGeom>
        </p:spPr>
      </p:pic>
      <p:sp>
        <p:nvSpPr>
          <p:cNvPr id="9" name="Google Shape;85;p1">
            <a:extLst>
              <a:ext uri="{FF2B5EF4-FFF2-40B4-BE49-F238E27FC236}">
                <a16:creationId xmlns:a16="http://schemas.microsoft.com/office/drawing/2014/main" id="{7BFAE16B-4D77-A72F-F550-747B05EA017D}"/>
              </a:ext>
            </a:extLst>
          </p:cNvPr>
          <p:cNvSpPr txBox="1"/>
          <p:nvPr/>
        </p:nvSpPr>
        <p:spPr>
          <a:xfrm>
            <a:off x="10096704" y="3733887"/>
            <a:ext cx="8190047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en-US" sz="6600" b="0" i="0" u="none" strike="noStrike" cap="none" dirty="0">
                <a:solidFill>
                  <a:srgbClr val="FFFFFF"/>
                </a:solidFill>
                <a:latin typeface="Jost Medium"/>
                <a:ea typeface="Jost Medium" pitchFamily="2" charset="0"/>
                <a:cs typeface="Tahoma"/>
                <a:sym typeface="Arial"/>
              </a:rPr>
              <a:t> Company Name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endParaRPr lang="en-US" sz="4000" dirty="0">
              <a:solidFill>
                <a:srgbClr val="FFFFFF"/>
              </a:solidFill>
              <a:latin typeface="Jost Medium"/>
              <a:ea typeface="Jost Medium" pitchFamily="2" charset="0"/>
              <a:cs typeface="Tahom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en-US" sz="4000" dirty="0">
                <a:solidFill>
                  <a:srgbClr val="FFFFFF"/>
                </a:solidFill>
                <a:latin typeface="Jost Medium"/>
                <a:ea typeface="Jost Medium" pitchFamily="2" charset="0"/>
                <a:cs typeface="Tahoma"/>
              </a:rPr>
              <a:t>  Title of Project</a:t>
            </a:r>
            <a:endParaRPr lang="en-US" sz="4000" b="0" i="0" u="none" strike="noStrike" cap="none" dirty="0">
              <a:solidFill>
                <a:srgbClr val="FFFFFF"/>
              </a:solidFill>
              <a:latin typeface="Jost Medium"/>
              <a:ea typeface="Jost Medium" pitchFamily="2" charset="0"/>
              <a:cs typeface="Tahoma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endParaRPr lang="en-US" sz="6600" dirty="0">
              <a:solidFill>
                <a:srgbClr val="FFFFFF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endParaRPr dirty="0">
              <a:solidFill>
                <a:srgbClr val="FFFFFF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8DA93F-1403-500F-195A-AEA06B4D7017}"/>
              </a:ext>
            </a:extLst>
          </p:cNvPr>
          <p:cNvSpPr txBox="1"/>
          <p:nvPr/>
        </p:nvSpPr>
        <p:spPr>
          <a:xfrm>
            <a:off x="2737030" y="6072037"/>
            <a:ext cx="4607653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dirty="0">
                <a:latin typeface="Jost Medium"/>
              </a:rPr>
              <a:t>Theme: Agriculture</a:t>
            </a:r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8952A4B6-220B-BCF6-3F4F-A9612C896EA2}"/>
              </a:ext>
            </a:extLst>
          </p:cNvPr>
          <p:cNvSpPr txBox="1"/>
          <p:nvPr/>
        </p:nvSpPr>
        <p:spPr>
          <a:xfrm>
            <a:off x="3387901" y="7279734"/>
            <a:ext cx="3470092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600" dirty="0">
                <a:latin typeface="Jost Medium"/>
              </a:rPr>
              <a:t>Catalytic Funding</a:t>
            </a:r>
          </a:p>
        </p:txBody>
      </p:sp>
    </p:spTree>
    <p:extLst>
      <p:ext uri="{BB962C8B-B14F-4D97-AF65-F5344CB8AC3E}">
        <p14:creationId xmlns:p14="http://schemas.microsoft.com/office/powerpoint/2010/main" val="1522173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2"/>
          <p:cNvSpPr txBox="1"/>
          <p:nvPr/>
        </p:nvSpPr>
        <p:spPr>
          <a:xfrm>
            <a:off x="-35718" y="0"/>
            <a:ext cx="18288000" cy="1292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274300" rIns="0" bIns="0" anchor="t" anchorCtr="0">
            <a:spAutoFit/>
          </a:bodyPr>
          <a:lstStyle/>
          <a:p>
            <a:pPr marL="243834"/>
            <a:r>
              <a:rPr lang="en-US" sz="6600" b="1">
                <a:solidFill>
                  <a:srgbClr val="206C6C"/>
                </a:solidFill>
                <a:latin typeface="Jost Medium" pitchFamily="2" charset="0"/>
                <a:ea typeface="Jost Medium" pitchFamily="2" charset="0"/>
                <a:cs typeface="Tahoma" panose="020B0604030504040204" pitchFamily="34" charset="0"/>
              </a:rPr>
              <a:t>FUND REQUIREMENT &amp; BUDGET</a:t>
            </a:r>
          </a:p>
        </p:txBody>
      </p:sp>
      <p:sp>
        <p:nvSpPr>
          <p:cNvPr id="156" name="Google Shape;156;p12"/>
          <p:cNvSpPr txBox="1"/>
          <p:nvPr/>
        </p:nvSpPr>
        <p:spPr>
          <a:xfrm>
            <a:off x="645528" y="1720639"/>
            <a:ext cx="16898194" cy="1169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-US" sz="3200" dirty="0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rPr>
              <a:t>Break down the allocation of funds for different purposes such as capital expenditure, operating expenses, and other planned uses of funds.</a:t>
            </a:r>
          </a:p>
        </p:txBody>
      </p:sp>
      <p:pic>
        <p:nvPicPr>
          <p:cNvPr id="3" name="Picture 2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30AFC5DF-9DBD-91B8-C79B-464F659691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187" y="8343241"/>
            <a:ext cx="7612813" cy="188187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6"/>
          <p:cNvSpPr txBox="1"/>
          <p:nvPr/>
        </p:nvSpPr>
        <p:spPr>
          <a:xfrm>
            <a:off x="-17859" y="0"/>
            <a:ext cx="18288000" cy="1292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274300" rIns="0" bIns="0" anchor="t" anchorCtr="0">
            <a:spAutoFit/>
          </a:bodyPr>
          <a:lstStyle/>
          <a:p>
            <a:pPr marL="243834"/>
            <a:r>
              <a:rPr lang="en-US" sz="6600" i="1">
                <a:solidFill>
                  <a:srgbClr val="206C6C"/>
                </a:solidFill>
                <a:latin typeface="Jost Medium" pitchFamily="2" charset="0"/>
                <a:ea typeface="Jost Medium" pitchFamily="2" charset="0"/>
                <a:cs typeface="Tahoma" panose="020B0604030504040204" pitchFamily="34" charset="0"/>
              </a:rPr>
              <a:t>Concluding Slide and Remarks</a:t>
            </a:r>
            <a:endParaRPr sz="6600" i="1">
              <a:solidFill>
                <a:srgbClr val="206C6C"/>
              </a:solidFill>
              <a:latin typeface="Jost Medium" pitchFamily="2" charset="0"/>
              <a:ea typeface="Jost Medium" pitchFamily="2" charset="0"/>
              <a:cs typeface="Tahoma" panose="020B0604030504040204" pitchFamily="34" charset="0"/>
            </a:endParaRPr>
          </a:p>
        </p:txBody>
      </p:sp>
      <p:pic>
        <p:nvPicPr>
          <p:cNvPr id="3" name="Picture 2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F052C3A2-AAD2-8340-4A5F-8F88843BB8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187" y="8343241"/>
            <a:ext cx="7612813" cy="188187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2ab8e2070f6_1_12"/>
          <p:cNvSpPr txBox="1"/>
          <p:nvPr/>
        </p:nvSpPr>
        <p:spPr>
          <a:xfrm>
            <a:off x="7197210" y="4078346"/>
            <a:ext cx="3982065" cy="1231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r>
              <a:rPr lang="en-US" sz="8000" i="1" dirty="0">
                <a:solidFill>
                  <a:srgbClr val="206C6C"/>
                </a:solidFill>
                <a:latin typeface="Jost Medium" pitchFamily="2" charset="0"/>
                <a:ea typeface="Jost Medium" pitchFamily="2" charset="0"/>
              </a:rPr>
              <a:t>Annexure</a:t>
            </a:r>
            <a:endParaRPr dirty="0">
              <a:solidFill>
                <a:srgbClr val="206C6C"/>
              </a:solidFill>
              <a:latin typeface="Jost Medium" pitchFamily="2" charset="0"/>
              <a:ea typeface="Jost Medium" pitchFamily="2" charset="0"/>
            </a:endParaRPr>
          </a:p>
        </p:txBody>
      </p:sp>
      <p:sp>
        <p:nvSpPr>
          <p:cNvPr id="176" name="Google Shape;176;g2ab8e2070f6_1_12"/>
          <p:cNvSpPr txBox="1"/>
          <p:nvPr/>
        </p:nvSpPr>
        <p:spPr>
          <a:xfrm>
            <a:off x="488200" y="6026588"/>
            <a:ext cx="169956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" name="Picture 2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73746E09-32F6-00CA-566B-E61D51608A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187" y="8343241"/>
            <a:ext cx="7612813" cy="188187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5"/>
          <p:cNvSpPr txBox="1"/>
          <p:nvPr/>
        </p:nvSpPr>
        <p:spPr>
          <a:xfrm>
            <a:off x="19050" y="0"/>
            <a:ext cx="18288000" cy="1292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274300" rIns="0" bIns="0" anchor="t" anchorCtr="0">
            <a:spAutoFit/>
          </a:bodyPr>
          <a:lstStyle/>
          <a:p>
            <a:pPr marL="243834"/>
            <a:r>
              <a:rPr lang="en-US" sz="6600" b="1">
                <a:solidFill>
                  <a:srgbClr val="206C6C"/>
                </a:solidFill>
                <a:latin typeface="Jost Medium" pitchFamily="2" charset="0"/>
                <a:ea typeface="Jost Medium" pitchFamily="2" charset="0"/>
                <a:cs typeface="Tahoma" panose="020B0604030504040204" pitchFamily="34" charset="0"/>
              </a:rPr>
              <a:t>IP DEVELOPED / PARTNERSHIPS / MOUs</a:t>
            </a:r>
            <a:endParaRPr sz="6600" b="1">
              <a:solidFill>
                <a:srgbClr val="206C6C"/>
              </a:solidFill>
              <a:latin typeface="Jost Medium" pitchFamily="2" charset="0"/>
              <a:ea typeface="Jost Medium" pitchFamily="2" charset="0"/>
              <a:cs typeface="Tahoma" panose="020B0604030504040204" pitchFamily="34" charset="0"/>
            </a:endParaRPr>
          </a:p>
        </p:txBody>
      </p:sp>
      <p:sp>
        <p:nvSpPr>
          <p:cNvPr id="189" name="Google Shape;189;p15"/>
          <p:cNvSpPr txBox="1"/>
          <p:nvPr/>
        </p:nvSpPr>
        <p:spPr>
          <a:xfrm>
            <a:off x="768486" y="1928046"/>
            <a:ext cx="169956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rPr>
              <a:t>Mention any IP developed and/or any partnerships / MOUs signed</a:t>
            </a:r>
            <a:endParaRPr>
              <a:solidFill>
                <a:schemeClr val="dk1"/>
              </a:solidFill>
              <a:latin typeface="Jost Medium"/>
            </a:endParaRPr>
          </a:p>
        </p:txBody>
      </p:sp>
      <p:pic>
        <p:nvPicPr>
          <p:cNvPr id="3" name="Picture 2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ED6F0C57-EBBC-6B9B-7B06-02099BD8D6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187" y="8343241"/>
            <a:ext cx="7612813" cy="188187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abe2a6a22e_4_0"/>
          <p:cNvSpPr txBox="1"/>
          <p:nvPr/>
        </p:nvSpPr>
        <p:spPr>
          <a:xfrm>
            <a:off x="738215" y="1250725"/>
            <a:ext cx="16358937" cy="11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-US" sz="3200" dirty="0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rPr>
              <a:t>Please provide  any other documents / videos / certifications / publications / etc. that will strengthen your application (Or links to them).</a:t>
            </a:r>
            <a:endParaRPr dirty="0">
              <a:solidFill>
                <a:schemeClr val="dk1"/>
              </a:solidFill>
              <a:latin typeface="Jost Medium"/>
            </a:endParaRPr>
          </a:p>
        </p:txBody>
      </p:sp>
      <p:pic>
        <p:nvPicPr>
          <p:cNvPr id="3" name="Picture 2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EA64AE72-AF05-3C8F-A312-E77533ED4C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187" y="8343241"/>
            <a:ext cx="7612813" cy="188187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/>
        </p:nvSpPr>
        <p:spPr>
          <a:xfrm>
            <a:off x="0" y="153856"/>
            <a:ext cx="18288000" cy="1292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274300" rIns="0" bIns="0" anchor="ctr" anchorCtr="0">
            <a:spAutoFit/>
          </a:bodyPr>
          <a:lstStyle/>
          <a:p>
            <a:pPr marL="243205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i="0" u="none" strike="noStrike" cap="none" dirty="0">
                <a:solidFill>
                  <a:srgbClr val="206C6C"/>
                </a:solidFill>
                <a:latin typeface="Jost Medium"/>
                <a:ea typeface="Jost Medium" pitchFamily="2" charset="0"/>
                <a:cs typeface="Tahoma"/>
                <a:sym typeface="Arial"/>
              </a:rPr>
              <a:t>ORGANISATION OVERVIEW</a:t>
            </a:r>
            <a:endParaRPr lang="en-US" sz="6600" b="1" dirty="0">
              <a:solidFill>
                <a:srgbClr val="206C6C"/>
              </a:solidFill>
              <a:latin typeface="Jost Medium"/>
              <a:ea typeface="Jost Medium" pitchFamily="2" charset="0"/>
              <a:cs typeface="Tahoma"/>
            </a:endParaRPr>
          </a:p>
        </p:txBody>
      </p:sp>
      <p:pic>
        <p:nvPicPr>
          <p:cNvPr id="2" name="Picture 1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D32BB995-CF1B-3E90-6F99-C2A874329A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187" y="8343241"/>
            <a:ext cx="7612813" cy="1881876"/>
          </a:xfrm>
          <a:prstGeom prst="rect">
            <a:avLst/>
          </a:prstGeom>
        </p:spPr>
      </p:pic>
      <p:sp>
        <p:nvSpPr>
          <p:cNvPr id="4" name="Google Shape;101;p3">
            <a:extLst>
              <a:ext uri="{FF2B5EF4-FFF2-40B4-BE49-F238E27FC236}">
                <a16:creationId xmlns:a16="http://schemas.microsoft.com/office/drawing/2014/main" id="{6B5B2998-678B-FDA6-2422-8F45A3573120}"/>
              </a:ext>
            </a:extLst>
          </p:cNvPr>
          <p:cNvSpPr txBox="1"/>
          <p:nvPr/>
        </p:nvSpPr>
        <p:spPr>
          <a:xfrm>
            <a:off x="693166" y="1630719"/>
            <a:ext cx="16330200" cy="677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en-US" sz="3200" dirty="0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rPr>
              <a:t>Name of </a:t>
            </a:r>
            <a:r>
              <a:rPr lang="en-US" sz="3200" dirty="0" err="1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rPr>
              <a:t>organisation</a:t>
            </a:r>
            <a:r>
              <a:rPr lang="en-US" sz="3200" dirty="0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rPr>
              <a:t>, current legal status, year of establishment, title of project.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/>
        </p:nvSpPr>
        <p:spPr>
          <a:xfrm>
            <a:off x="0" y="153857"/>
            <a:ext cx="18288000" cy="1292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274300" rIns="0" bIns="0" anchor="ctr" anchorCtr="0">
            <a:spAutoFit/>
          </a:bodyPr>
          <a:lstStyle/>
          <a:p>
            <a:pPr marL="243834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>
                <a:solidFill>
                  <a:srgbClr val="206C6C"/>
                </a:solidFill>
                <a:latin typeface="Jost Medium" pitchFamily="2" charset="0"/>
                <a:ea typeface="Jost Medium" pitchFamily="2" charset="0"/>
                <a:cs typeface="Tahoma" panose="020B0604030504040204" pitchFamily="34" charset="0"/>
              </a:rPr>
              <a:t>TEAM</a:t>
            </a:r>
            <a:endParaRPr sz="6600" b="1">
              <a:solidFill>
                <a:srgbClr val="206C6C"/>
              </a:solidFill>
              <a:latin typeface="Jost Medium" pitchFamily="2" charset="0"/>
              <a:ea typeface="Jost Medium" pitchFamily="2" charset="0"/>
              <a:cs typeface="Tahoma" panose="020B0604030504040204" pitchFamily="34" charset="0"/>
            </a:endParaRPr>
          </a:p>
        </p:txBody>
      </p:sp>
      <p:sp>
        <p:nvSpPr>
          <p:cNvPr id="5" name="Google Shape;101;p3">
            <a:extLst>
              <a:ext uri="{FF2B5EF4-FFF2-40B4-BE49-F238E27FC236}">
                <a16:creationId xmlns:a16="http://schemas.microsoft.com/office/drawing/2014/main" id="{38CCFFB6-8F24-460E-A5AA-A0842C3CB608}"/>
              </a:ext>
            </a:extLst>
          </p:cNvPr>
          <p:cNvSpPr txBox="1"/>
          <p:nvPr/>
        </p:nvSpPr>
        <p:spPr>
          <a:xfrm>
            <a:off x="671600" y="1738549"/>
            <a:ext cx="16330200" cy="1169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 sz="3200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defRPr>
            </a:lvl1pPr>
          </a:lstStyle>
          <a:p>
            <a:r>
              <a:rPr lang="en-US" dirty="0"/>
              <a:t>Founding members’ and key leadership team members’ images, names, designations, and </a:t>
            </a:r>
            <a:r>
              <a:rPr lang="en-US"/>
              <a:t>strengths, </a:t>
            </a:r>
            <a:r>
              <a:rPr lang="en-US" err="1"/>
              <a:t>organisation</a:t>
            </a:r>
            <a:r>
              <a:rPr lang="en-US" dirty="0"/>
              <a:t> organogram</a:t>
            </a:r>
          </a:p>
        </p:txBody>
      </p:sp>
      <p:pic>
        <p:nvPicPr>
          <p:cNvPr id="4" name="Picture 3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0F329AC6-B294-8B8D-AB03-AF5AAD717E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187" y="8343241"/>
            <a:ext cx="7612813" cy="1881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288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/>
          <p:nvPr/>
        </p:nvSpPr>
        <p:spPr>
          <a:xfrm>
            <a:off x="-17859" y="106701"/>
            <a:ext cx="18288000" cy="1292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274300" rIns="0" bIns="0" anchor="ctr" anchorCtr="0">
            <a:spAutoFit/>
          </a:bodyPr>
          <a:lstStyle/>
          <a:p>
            <a:pPr marL="243834"/>
            <a:r>
              <a:rPr lang="en-US" sz="6600" b="1">
                <a:solidFill>
                  <a:srgbClr val="206C6C"/>
                </a:solidFill>
                <a:latin typeface="Jost Medium" pitchFamily="2" charset="0"/>
                <a:ea typeface="Jost Medium" pitchFamily="2" charset="0"/>
                <a:cs typeface="Tahoma" panose="020B0604030504040204" pitchFamily="34" charset="0"/>
              </a:rPr>
              <a:t>PROBLEM STATEMENT</a:t>
            </a:r>
            <a:endParaRPr sz="6600" b="1">
              <a:solidFill>
                <a:srgbClr val="206C6C"/>
              </a:solidFill>
              <a:latin typeface="Jost Medium" pitchFamily="2" charset="0"/>
              <a:ea typeface="Jost Medium" pitchFamily="2" charset="0"/>
              <a:cs typeface="Tahoma" panose="020B0604030504040204" pitchFamily="34" charset="0"/>
            </a:endParaRPr>
          </a:p>
        </p:txBody>
      </p:sp>
      <p:sp>
        <p:nvSpPr>
          <p:cNvPr id="107" name="Google Shape;107;p4"/>
          <p:cNvSpPr txBox="1"/>
          <p:nvPr/>
        </p:nvSpPr>
        <p:spPr>
          <a:xfrm>
            <a:off x="624343" y="1766463"/>
            <a:ext cx="17254800" cy="1169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 sz="3200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defRPr>
            </a:lvl1pPr>
          </a:lstStyle>
          <a:p>
            <a:r>
              <a:rPr lang="en-US" dirty="0"/>
              <a:t>Clearly articulate the problem or need your product/service is trying to solve.</a:t>
            </a:r>
            <a:br>
              <a:rPr lang="en-US" dirty="0"/>
            </a:br>
            <a:r>
              <a:rPr lang="en-US" dirty="0"/>
              <a:t>Use data and examples to support the existence and significance of the problem.</a:t>
            </a:r>
          </a:p>
        </p:txBody>
      </p:sp>
      <p:pic>
        <p:nvPicPr>
          <p:cNvPr id="3" name="Picture 2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34C85F4C-7ABA-0CF1-5EC2-BC246D0F6B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187" y="8343241"/>
            <a:ext cx="7612813" cy="188187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/>
          <p:cNvSpPr txBox="1"/>
          <p:nvPr/>
        </p:nvSpPr>
        <p:spPr>
          <a:xfrm>
            <a:off x="0" y="0"/>
            <a:ext cx="18288000" cy="1292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274300" rIns="0" bIns="0" anchor="t" anchorCtr="0">
            <a:spAutoFit/>
          </a:bodyPr>
          <a:lstStyle/>
          <a:p>
            <a:pPr marL="243834"/>
            <a:r>
              <a:rPr lang="en-US" sz="6600" b="1">
                <a:solidFill>
                  <a:srgbClr val="206C6C"/>
                </a:solidFill>
                <a:latin typeface="Jost Medium" pitchFamily="2" charset="0"/>
                <a:ea typeface="Jost Medium" pitchFamily="2" charset="0"/>
                <a:cs typeface="Tahoma" panose="020B0604030504040204" pitchFamily="34" charset="0"/>
              </a:rPr>
              <a:t>SOLUTION AND INNOVATION</a:t>
            </a:r>
            <a:endParaRPr sz="6600" b="1">
              <a:solidFill>
                <a:srgbClr val="206C6C"/>
              </a:solidFill>
              <a:latin typeface="Jost Medium" pitchFamily="2" charset="0"/>
              <a:ea typeface="Jost Medium" pitchFamily="2" charset="0"/>
              <a:cs typeface="Tahoma" panose="020B0604030504040204" pitchFamily="34" charset="0"/>
            </a:endParaRPr>
          </a:p>
        </p:txBody>
      </p:sp>
      <p:sp>
        <p:nvSpPr>
          <p:cNvPr id="114" name="Google Shape;114;p5"/>
          <p:cNvSpPr txBox="1"/>
          <p:nvPr/>
        </p:nvSpPr>
        <p:spPr>
          <a:xfrm>
            <a:off x="713277" y="1551468"/>
            <a:ext cx="17170500" cy="1661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 sz="3200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defRPr>
            </a:lvl1pPr>
          </a:lstStyle>
          <a:p>
            <a:r>
              <a:rPr lang="en-US" dirty="0"/>
              <a:t>Explain how your product/service solves the identified problem.</a:t>
            </a:r>
            <a:endParaRPr dirty="0"/>
          </a:p>
          <a:p>
            <a:r>
              <a:rPr lang="en-US" dirty="0"/>
              <a:t>Explain the innovation in the model/technology/service in detail.</a:t>
            </a:r>
          </a:p>
          <a:p>
            <a:r>
              <a:rPr lang="en-US" dirty="0"/>
              <a:t>Explain the innovation in the Go-To-Market strategy (if any).</a:t>
            </a:r>
            <a:endParaRPr dirty="0"/>
          </a:p>
        </p:txBody>
      </p:sp>
      <p:pic>
        <p:nvPicPr>
          <p:cNvPr id="3" name="Picture 2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60174C0B-9B1E-1E35-8997-63C8CF91E2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187" y="8343241"/>
            <a:ext cx="7612813" cy="188187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"/>
          <p:cNvSpPr txBox="1"/>
          <p:nvPr/>
        </p:nvSpPr>
        <p:spPr>
          <a:xfrm>
            <a:off x="-17859" y="0"/>
            <a:ext cx="18288000" cy="1292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274300" rIns="0" bIns="0" anchor="t" anchorCtr="0">
            <a:spAutoFit/>
          </a:bodyPr>
          <a:lstStyle/>
          <a:p>
            <a:pPr marL="243834"/>
            <a:r>
              <a:rPr lang="en-US" sz="6600" b="1">
                <a:solidFill>
                  <a:srgbClr val="206C6C"/>
                </a:solidFill>
                <a:latin typeface="Jost Medium" pitchFamily="2" charset="0"/>
                <a:ea typeface="Jost Medium" pitchFamily="2" charset="0"/>
                <a:cs typeface="Tahoma" panose="020B0604030504040204" pitchFamily="34" charset="0"/>
              </a:rPr>
              <a:t>OPERATIONAL</a:t>
            </a:r>
            <a:r>
              <a:rPr lang="en-US" sz="6600" b="1">
                <a:solidFill>
                  <a:srgbClr val="206C6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6600" b="1">
                <a:solidFill>
                  <a:srgbClr val="206C6C"/>
                </a:solidFill>
                <a:latin typeface="Jost Medium" pitchFamily="2" charset="0"/>
                <a:ea typeface="Jost Medium" pitchFamily="2" charset="0"/>
                <a:cs typeface="Tahoma" panose="020B0604030504040204" pitchFamily="34" charset="0"/>
              </a:rPr>
              <a:t>MODEL</a:t>
            </a:r>
            <a:r>
              <a:rPr lang="en-US" sz="6600" b="1">
                <a:solidFill>
                  <a:srgbClr val="206C6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sz="6600" b="1">
              <a:solidFill>
                <a:srgbClr val="206C6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1" name="Google Shape;121;p6"/>
          <p:cNvSpPr txBox="1"/>
          <p:nvPr/>
        </p:nvSpPr>
        <p:spPr>
          <a:xfrm>
            <a:off x="685433" y="1465169"/>
            <a:ext cx="16967100" cy="3631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 sz="3200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defRPr>
            </a:lvl1pPr>
          </a:lstStyle>
          <a:p>
            <a:r>
              <a:rPr lang="en-US" dirty="0"/>
              <a:t>Explain the value-chain and the business model.</a:t>
            </a:r>
            <a:endParaRPr dirty="0"/>
          </a:p>
          <a:p>
            <a:r>
              <a:rPr lang="en-US" dirty="0"/>
              <a:t>Who are your beneficiaries/ buyers / clients / customers? </a:t>
            </a:r>
          </a:p>
          <a:p>
            <a:r>
              <a:rPr lang="en-US" dirty="0"/>
              <a:t>What is the pricing model? </a:t>
            </a:r>
            <a:endParaRPr lang="en-US"/>
          </a:p>
          <a:p>
            <a:r>
              <a:rPr lang="en-US" dirty="0"/>
              <a:t>Explain the implementation plan &amp; timelines.</a:t>
            </a:r>
          </a:p>
          <a:p>
            <a:r>
              <a:rPr lang="en-US" dirty="0"/>
              <a:t>State the number of farming communities or farmers that the project intends to reach or cover under the said intervention and how.</a:t>
            </a:r>
          </a:p>
          <a:p>
            <a:r>
              <a:rPr lang="en-US" dirty="0"/>
              <a:t>How do you intend to scale your solution?</a:t>
            </a:r>
          </a:p>
        </p:txBody>
      </p:sp>
      <p:pic>
        <p:nvPicPr>
          <p:cNvPr id="3" name="Picture 2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68916542-1313-9893-E784-B118CA7559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187" y="8343241"/>
            <a:ext cx="7612813" cy="188187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"/>
          <p:cNvSpPr txBox="1"/>
          <p:nvPr/>
        </p:nvSpPr>
        <p:spPr>
          <a:xfrm>
            <a:off x="0" y="0"/>
            <a:ext cx="18288000" cy="1292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274300" rIns="0" bIns="0" anchor="t" anchorCtr="0">
            <a:spAutoFit/>
          </a:bodyPr>
          <a:lstStyle/>
          <a:p>
            <a:pPr marL="243834"/>
            <a:r>
              <a:rPr lang="en-US" sz="6600" b="1">
                <a:solidFill>
                  <a:srgbClr val="206C6C"/>
                </a:solidFill>
                <a:latin typeface="Jost Medium" pitchFamily="2" charset="0"/>
                <a:ea typeface="Jost Medium" pitchFamily="2" charset="0"/>
                <a:cs typeface="Tahoma" panose="020B0604030504040204" pitchFamily="34" charset="0"/>
              </a:rPr>
              <a:t>MARKET ANALYSIS &amp; GTM</a:t>
            </a:r>
          </a:p>
        </p:txBody>
      </p:sp>
      <p:sp>
        <p:nvSpPr>
          <p:cNvPr id="128" name="Google Shape;128;p7"/>
          <p:cNvSpPr txBox="1"/>
          <p:nvPr/>
        </p:nvSpPr>
        <p:spPr>
          <a:xfrm>
            <a:off x="758456" y="1733993"/>
            <a:ext cx="17068800" cy="46474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solidFill>
                  <a:schemeClr val="dk1"/>
                </a:solidFill>
                <a:highlight>
                  <a:srgbClr val="FFFF00"/>
                </a:highlight>
                <a:latin typeface="Jost Medium"/>
                <a:ea typeface="Arial"/>
                <a:cs typeface="Arial"/>
                <a:sym typeface="Arial"/>
              </a:rPr>
              <a:t>Define your target market and Go-To-Market strategy.</a:t>
            </a:r>
            <a:endParaRPr lang="en-US" dirty="0">
              <a:solidFill>
                <a:schemeClr val="dk1"/>
              </a:solidFill>
              <a:latin typeface="Jost Medium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Jost Medium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chemeClr val="dk1"/>
              </a:solidFill>
              <a:highlight>
                <a:srgbClr val="FFFF00"/>
              </a:highlight>
              <a:latin typeface="Jost Medium"/>
              <a:ea typeface="Arial"/>
              <a:cs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200" dirty="0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rPr>
              <a:t>Total Addressable Market (TAM):</a:t>
            </a:r>
            <a:endParaRPr dirty="0">
              <a:solidFill>
                <a:schemeClr val="dk1"/>
              </a:solidFill>
              <a:latin typeface="Jost Medium"/>
            </a:endParaRPr>
          </a:p>
          <a:p>
            <a:pPr marL="608965" lvl="0" indent="-60896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 dirty="0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rPr>
              <a:t>Define the overall market size and potential for your product or service.</a:t>
            </a:r>
            <a:endParaRPr dirty="0">
              <a:solidFill>
                <a:schemeClr val="dk1"/>
              </a:solidFill>
              <a:latin typeface="Jost Medium"/>
            </a:endParaRPr>
          </a:p>
          <a:p>
            <a:pPr marL="608965" lvl="0" indent="-60896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 dirty="0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rPr>
              <a:t>Break down the market into segments and quantify the size of each segment.</a:t>
            </a:r>
            <a:endParaRPr dirty="0">
              <a:solidFill>
                <a:schemeClr val="dk1"/>
              </a:solidFill>
              <a:latin typeface="Jost Mediu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br>
              <a:rPr lang="en-US" sz="3200" dirty="0">
                <a:latin typeface="Jost Medium"/>
              </a:rPr>
            </a:br>
            <a:r>
              <a:rPr lang="en-US" sz="3200" dirty="0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rPr>
              <a:t>Competitor Landscape:</a:t>
            </a:r>
            <a:endParaRPr dirty="0">
              <a:solidFill>
                <a:schemeClr val="dk1"/>
              </a:solidFill>
              <a:latin typeface="Jost Medium"/>
            </a:endParaRPr>
          </a:p>
          <a:p>
            <a:pPr marL="608965" lvl="0" indent="-60896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 dirty="0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rPr>
              <a:t>Identify key competitors in your industry.</a:t>
            </a:r>
            <a:endParaRPr dirty="0">
              <a:solidFill>
                <a:schemeClr val="dk1"/>
              </a:solidFill>
              <a:latin typeface="Jost Medium"/>
            </a:endParaRPr>
          </a:p>
          <a:p>
            <a:pPr marL="608965" lvl="0" indent="-60896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 dirty="0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rPr>
              <a:t>Provide a brief overview of their products/services, market share, their strengths and weaknesses.</a:t>
            </a:r>
            <a:endParaRPr dirty="0">
              <a:solidFill>
                <a:schemeClr val="dk1"/>
              </a:solidFill>
              <a:latin typeface="Jost Medium"/>
            </a:endParaRPr>
          </a:p>
        </p:txBody>
      </p:sp>
      <p:pic>
        <p:nvPicPr>
          <p:cNvPr id="3" name="Picture 2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4364A59F-3CE4-223F-3F31-BE66240CB8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187" y="8343241"/>
            <a:ext cx="7612813" cy="188187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9"/>
          <p:cNvSpPr txBox="1"/>
          <p:nvPr/>
        </p:nvSpPr>
        <p:spPr>
          <a:xfrm>
            <a:off x="0" y="0"/>
            <a:ext cx="18288000" cy="1292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274300" rIns="0" bIns="0" anchor="t" anchorCtr="0">
            <a:spAutoFit/>
          </a:bodyPr>
          <a:lstStyle/>
          <a:p>
            <a:pPr marL="243834"/>
            <a:r>
              <a:rPr lang="en-US" sz="6600" b="1">
                <a:solidFill>
                  <a:srgbClr val="206C6C"/>
                </a:solidFill>
                <a:latin typeface="Jost Medium" pitchFamily="2" charset="0"/>
                <a:ea typeface="Jost Medium" pitchFamily="2" charset="0"/>
                <a:cs typeface="Tahoma" panose="020B0604030504040204" pitchFamily="34" charset="0"/>
              </a:rPr>
              <a:t>FINANCIAL/REVENUE MODEL</a:t>
            </a:r>
            <a:endParaRPr sz="6600" b="1">
              <a:solidFill>
                <a:srgbClr val="206C6C"/>
              </a:solidFill>
              <a:latin typeface="Jost Medium" pitchFamily="2" charset="0"/>
              <a:ea typeface="Jost Medium" pitchFamily="2" charset="0"/>
              <a:cs typeface="Tahoma" panose="020B0604030504040204" pitchFamily="34" charset="0"/>
            </a:endParaRPr>
          </a:p>
        </p:txBody>
      </p:sp>
      <p:sp>
        <p:nvSpPr>
          <p:cNvPr id="135" name="Google Shape;135;p9"/>
          <p:cNvSpPr txBox="1"/>
          <p:nvPr/>
        </p:nvSpPr>
        <p:spPr>
          <a:xfrm>
            <a:off x="673512" y="1849179"/>
            <a:ext cx="16764000" cy="1169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 sz="3200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defRPr>
            </a:lvl1pPr>
          </a:lstStyle>
          <a:p>
            <a:r>
              <a:rPr lang="en-US" dirty="0"/>
              <a:t>Explain the revenue streams and costs (as well as projections of these).</a:t>
            </a:r>
            <a:endParaRPr dirty="0"/>
          </a:p>
          <a:p>
            <a:r>
              <a:rPr lang="en-US" dirty="0"/>
              <a:t>Mention any additional financial metrics such as ROI / break-even analysis / donor funding.</a:t>
            </a:r>
            <a:endParaRPr dirty="0"/>
          </a:p>
        </p:txBody>
      </p:sp>
      <p:pic>
        <p:nvPicPr>
          <p:cNvPr id="3" name="Picture 2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D7ABB280-715D-7349-0B90-1C59EEFAD9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187" y="8343241"/>
            <a:ext cx="7612813" cy="188187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"/>
          <p:cNvSpPr txBox="1"/>
          <p:nvPr/>
        </p:nvSpPr>
        <p:spPr>
          <a:xfrm>
            <a:off x="19050" y="0"/>
            <a:ext cx="18288000" cy="1292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200" tIns="274300" rIns="0" bIns="0" anchor="t" anchorCtr="0">
            <a:spAutoFit/>
          </a:bodyPr>
          <a:lstStyle/>
          <a:p>
            <a:pPr marL="243834"/>
            <a:r>
              <a:rPr lang="en-US" sz="6600" b="1">
                <a:solidFill>
                  <a:srgbClr val="206C6C"/>
                </a:solidFill>
                <a:latin typeface="Jost Medium" pitchFamily="2" charset="0"/>
                <a:ea typeface="Jost Medium" pitchFamily="2" charset="0"/>
                <a:cs typeface="Tahoma" panose="020B0604030504040204" pitchFamily="34" charset="0"/>
              </a:rPr>
              <a:t>CURRENT AND PROPOSED IMPACT</a:t>
            </a:r>
            <a:endParaRPr sz="6600" b="1">
              <a:solidFill>
                <a:srgbClr val="206C6C"/>
              </a:solidFill>
              <a:latin typeface="Jost Medium" pitchFamily="2" charset="0"/>
              <a:ea typeface="Jost Medium" pitchFamily="2" charset="0"/>
              <a:cs typeface="Tahoma" panose="020B0604030504040204" pitchFamily="34" charset="0"/>
            </a:endParaRPr>
          </a:p>
        </p:txBody>
      </p:sp>
      <p:sp>
        <p:nvSpPr>
          <p:cNvPr id="142" name="Google Shape;142;p10"/>
          <p:cNvSpPr txBox="1"/>
          <p:nvPr/>
        </p:nvSpPr>
        <p:spPr>
          <a:xfrm>
            <a:off x="715452" y="1568427"/>
            <a:ext cx="16865700" cy="1169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>
              <a:defRPr sz="3200">
                <a:solidFill>
                  <a:schemeClr val="dk1"/>
                </a:solidFill>
                <a:highlight>
                  <a:srgbClr val="FFFF00"/>
                </a:highlight>
                <a:latin typeface="Jost Medium"/>
              </a:defRPr>
            </a:lvl1pPr>
          </a:lstStyle>
          <a:p>
            <a:r>
              <a:rPr lang="en-US" dirty="0"/>
              <a:t>Outline achieved impact till date (social /climate/agricultural/ economical).</a:t>
            </a:r>
          </a:p>
          <a:p>
            <a:r>
              <a:rPr lang="en-US" dirty="0"/>
              <a:t>Explain outcomes / projected impact / KPIs to be measured in this project.</a:t>
            </a:r>
            <a:endParaRPr dirty="0"/>
          </a:p>
        </p:txBody>
      </p:sp>
      <p:pic>
        <p:nvPicPr>
          <p:cNvPr id="3" name="Picture 2" descr="A black background with a flag&#10;&#10;Description automatically generated">
            <a:extLst>
              <a:ext uri="{FF2B5EF4-FFF2-40B4-BE49-F238E27FC236}">
                <a16:creationId xmlns:a16="http://schemas.microsoft.com/office/drawing/2014/main" id="{12A41480-4A1D-2048-1FD0-226B82D08E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75187" y="8343241"/>
            <a:ext cx="7612813" cy="188187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CBB8380854AB4F93FAAD077C16F90D" ma:contentTypeVersion="21" ma:contentTypeDescription="Create a new document." ma:contentTypeScope="" ma:versionID="8dfb8c283af5fb56d387ffd40c68d687">
  <xsd:schema xmlns:xsd="http://www.w3.org/2001/XMLSchema" xmlns:xs="http://www.w3.org/2001/XMLSchema" xmlns:p="http://schemas.microsoft.com/office/2006/metadata/properties" xmlns:ns2="273e0df5-975f-4786-a661-d3138f8dced0" xmlns:ns3="bc05c103-3139-48a7-bd22-1fc122b8c298" targetNamespace="http://schemas.microsoft.com/office/2006/metadata/properties" ma:root="true" ma:fieldsID="910ed7c5e244020b61c58b08fd30aca7" ns2:_="" ns3:_="">
    <xsd:import namespace="273e0df5-975f-4786-a661-d3138f8dced0"/>
    <xsd:import namespace="bc05c103-3139-48a7-bd22-1fc122b8c29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TaxKeywordTaxHTField" minOccurs="0"/>
                <xsd:element ref="ns3:TaxCatchAll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_Flow_SignoffStatu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3e0df5-975f-4786-a661-d3138f8dce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3627b62e-1030-4fbb-9f12-b15a3eee2ba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05c103-3139-48a7-bd22-1fc122b8c298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15" nillable="true" ma:taxonomy="true" ma:internalName="TaxKeywordTaxHTField" ma:taxonomyFieldName="TaxKeyword" ma:displayName="Enterprise Keywords" ma:fieldId="{23f27201-bee3-471e-b2e7-b64fd8b7ca38}" ma:taxonomyMulti="true" ma:sspId="3627b62e-1030-4fbb-9f12-b15a3eee2ba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6" nillable="true" ma:displayName="Taxonomy Catch All Column" ma:hidden="true" ma:list="{23e914fd-b166-4c43-8772-e5dc85fb5f85}" ma:internalName="TaxCatchAll" ma:showField="CatchAllData" ma:web="bc05c103-3139-48a7-bd22-1fc122b8c29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73e0df5-975f-4786-a661-d3138f8dced0">
      <Terms xmlns="http://schemas.microsoft.com/office/infopath/2007/PartnerControls"/>
    </lcf76f155ced4ddcb4097134ff3c332f>
    <TaxCatchAll xmlns="bc05c103-3139-48a7-bd22-1fc122b8c298" xsi:nil="true"/>
    <_Flow_SignoffStatus xmlns="273e0df5-975f-4786-a661-d3138f8dced0" xsi:nil="true"/>
    <TaxKeywordTaxHTField xmlns="bc05c103-3139-48a7-bd22-1fc122b8c298">
      <Terms xmlns="http://schemas.microsoft.com/office/infopath/2007/PartnerControls"/>
    </TaxKeywordTaxHTField>
  </documentManagement>
</p:properties>
</file>

<file path=customXml/itemProps1.xml><?xml version="1.0" encoding="utf-8"?>
<ds:datastoreItem xmlns:ds="http://schemas.openxmlformats.org/officeDocument/2006/customXml" ds:itemID="{ED2447B5-82F1-4F90-96E6-757635A5B8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4F03976-5707-4118-B14C-374806219D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73e0df5-975f-4786-a661-d3138f8dced0"/>
    <ds:schemaRef ds:uri="bc05c103-3139-48a7-bd22-1fc122b8c2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59003DB-3E8F-415C-8CDA-63180D09EB40}">
  <ds:schemaRefs>
    <ds:schemaRef ds:uri="c7be0f70-e90d-4e1b-a2de-64ff5dc7ebe4"/>
    <ds:schemaRef ds:uri="http://purl.org/dc/elements/1.1/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2006/metadata/properties"/>
    <ds:schemaRef ds:uri="ad8b27df-c8bf-4e18-a535-64506d3c7dce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273e0df5-975f-4786-a661-d3138f8dced0"/>
    <ds:schemaRef ds:uri="bc05c103-3139-48a7-bd22-1fc122b8c298"/>
  </ds:schemaRefs>
</ds:datastoreItem>
</file>

<file path=docMetadata/LabelInfo.xml><?xml version="1.0" encoding="utf-8"?>
<clbl:labelList xmlns:clbl="http://schemas.microsoft.com/office/2020/mipLabelMetadata">
  <clbl:label id="{4c8c773e-d668-46cc-8c1a-574ae1e61fa0}" enabled="1" method="Standard" siteId="{3464d8f5-fbf5-4010-bda6-1c83e2b324f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396</Words>
  <Application>Microsoft Office PowerPoint</Application>
  <PresentationFormat>Custom</PresentationFormat>
  <Paragraphs>44</Paragraphs>
  <Slides>14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Saddam Khan Sumit(S09747), Impact Partners</dc:creator>
  <cp:lastModifiedBy>Sarah Iqbal</cp:lastModifiedBy>
  <cp:revision>11</cp:revision>
  <dcterms:created xsi:type="dcterms:W3CDTF">2006-08-16T00:00:00Z</dcterms:created>
  <dcterms:modified xsi:type="dcterms:W3CDTF">2024-10-22T12:44:23Z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0x010100B4CBB8380854AB4F93FAAD077C16F90D</vt:lpwstr>
  </property>
  <property fmtid="{D5CDD505-2E9C-101B-9397-08002B2CF9AE}" pid="3" name="MediaServiceImageTags">
    <vt:lpwstr/>
  </property>
  <property fmtid="{D5CDD505-2E9C-101B-9397-08002B2CF9AE}" pid="4" name="TaxKeyword">
    <vt:lpwstr/>
  </property>
</Properties>
</file>